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20"/>
  </p:notesMasterIdLst>
  <p:handoutMasterIdLst>
    <p:handoutMasterId r:id="rId21"/>
  </p:handoutMasterIdLst>
  <p:sldIdLst>
    <p:sldId id="366" r:id="rId2"/>
    <p:sldId id="367" r:id="rId3"/>
    <p:sldId id="368" r:id="rId4"/>
    <p:sldId id="383" r:id="rId5"/>
    <p:sldId id="388" r:id="rId6"/>
    <p:sldId id="389" r:id="rId7"/>
    <p:sldId id="399" r:id="rId8"/>
    <p:sldId id="393" r:id="rId9"/>
    <p:sldId id="390" r:id="rId10"/>
    <p:sldId id="391" r:id="rId11"/>
    <p:sldId id="392" r:id="rId12"/>
    <p:sldId id="394" r:id="rId13"/>
    <p:sldId id="395" r:id="rId14"/>
    <p:sldId id="396" r:id="rId15"/>
    <p:sldId id="397" r:id="rId16"/>
    <p:sldId id="398" r:id="rId17"/>
    <p:sldId id="381" r:id="rId18"/>
    <p:sldId id="382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26061" autoAdjust="0"/>
    <p:restoredTop sz="94660"/>
  </p:normalViewPr>
  <p:slideViewPr>
    <p:cSldViewPr>
      <p:cViewPr>
        <p:scale>
          <a:sx n="69" d="100"/>
          <a:sy n="69" d="100"/>
        </p:scale>
        <p:origin x="-15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67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7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5A44AF3-6747-4E45-9727-4D3E4DE306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876790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6E4B072-EA19-461F-9F6D-AA70CB3DF7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281187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0DB0A35-C6CD-4993-A013-5985B38CBD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CCB22-417D-460F-9793-12055524B1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C650-4E2A-4A1D-9159-D92BC13511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D07BC-46C6-4A98-BD60-8A8D735911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2CC776B-ADB8-4963-A43F-9FF1811151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B9AE66A-2D32-473C-BBD1-89754B9BA6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54AB-D51F-4C77-A92A-60390C36079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E53A728F-0E07-4F5C-9911-A433DFF7FB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7AE1E-0DCD-41ED-BDC5-E24C755664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434D-876D-4DBD-BF04-66F48DBD73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7513F-604B-4B9A-986B-393345F951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39286-BEF4-4D20-B348-56E5235381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15347-F567-4FA2-AD01-D65669D5256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9A27-6CAE-41C6-B28F-620084CEC2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A6FB4E2-BEF5-4F40-AD27-C2CB9519F2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143000" y="3886200"/>
            <a:ext cx="70866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Cell Biology:</a:t>
            </a:r>
            <a:br>
              <a:rPr lang="en-US" dirty="0" smtClean="0"/>
            </a:br>
            <a:r>
              <a:rPr lang="en-US" sz="2700" dirty="0" smtClean="0"/>
              <a:t>DNA</a:t>
            </a:r>
            <a:endParaRPr lang="en-US" sz="27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871537" y="5105400"/>
            <a:ext cx="7391400" cy="533400"/>
          </a:xfrm>
        </p:spPr>
        <p:txBody>
          <a:bodyPr>
            <a:normAutofit/>
          </a:bodyPr>
          <a:lstStyle/>
          <a:p>
            <a:r>
              <a:rPr lang="en-US" sz="1900" dirty="0" smtClean="0"/>
              <a:t>Lesson 2 – Recombinant DNA (</a:t>
            </a:r>
            <a:r>
              <a:rPr lang="en-US" sz="1900" i="1" dirty="0" smtClean="0"/>
              <a:t>Inquiry into Life pg. 500-507</a:t>
            </a:r>
            <a:r>
              <a:rPr lang="en-US" dirty="0" smtClean="0"/>
              <a:t>)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2555776" y="0"/>
            <a:ext cx="3915282" cy="3580996"/>
            <a:chOff x="2555776" y="0"/>
            <a:chExt cx="3915282" cy="358099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4634" y="34875"/>
              <a:ext cx="3816424" cy="3546121"/>
            </a:xfrm>
            <a:prstGeom prst="rect">
              <a:avLst/>
            </a:prstGeom>
            <a:effectLst/>
          </p:spPr>
        </p:pic>
        <p:sp>
          <p:nvSpPr>
            <p:cNvPr id="10" name="Rectangle 9"/>
            <p:cNvSpPr/>
            <p:nvPr/>
          </p:nvSpPr>
          <p:spPr>
            <a:xfrm>
              <a:off x="2555776" y="34875"/>
              <a:ext cx="216024" cy="35461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663788" y="0"/>
              <a:ext cx="3807270" cy="1166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Viral Vectors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dirty="0" smtClean="0"/>
              <a:t>Viral vectors are also used to create </a:t>
            </a:r>
            <a:r>
              <a:rPr lang="en-CA" b="1" dirty="0" smtClean="0"/>
              <a:t>genomic libraries</a:t>
            </a:r>
          </a:p>
          <a:p>
            <a:r>
              <a:rPr lang="en-CA" dirty="0" smtClean="0"/>
              <a:t>A genomic library, or </a:t>
            </a:r>
            <a:r>
              <a:rPr lang="en-CA" b="1" dirty="0" smtClean="0"/>
              <a:t>gene bank</a:t>
            </a:r>
            <a:r>
              <a:rPr lang="en-CA" dirty="0" smtClean="0"/>
              <a:t>, is a collection of engineered viruses that carry all the genes of a </a:t>
            </a:r>
            <a:r>
              <a:rPr lang="en-CA" b="1" dirty="0" smtClean="0"/>
              <a:t>species</a:t>
            </a:r>
          </a:p>
          <a:p>
            <a:r>
              <a:rPr lang="en-CA" dirty="0" smtClean="0"/>
              <a:t>Purpose:</a:t>
            </a:r>
          </a:p>
          <a:p>
            <a:pPr lvl="1"/>
            <a:r>
              <a:rPr lang="en-CA" dirty="0" smtClean="0"/>
              <a:t>Break up DNA into manageable chunks for </a:t>
            </a:r>
            <a:r>
              <a:rPr lang="en-CA" b="1" dirty="0" smtClean="0"/>
              <a:t>research</a:t>
            </a:r>
          </a:p>
          <a:p>
            <a:pPr lvl="1"/>
            <a:r>
              <a:rPr lang="en-CA" dirty="0" smtClean="0"/>
              <a:t>Can analyze specific strands of DNA/</a:t>
            </a:r>
            <a:r>
              <a:rPr lang="en-CA" b="1" dirty="0" smtClean="0"/>
              <a:t>amino acid </a:t>
            </a:r>
            <a:r>
              <a:rPr lang="en-CA" dirty="0" smtClean="0"/>
              <a:t>sequences to determine their </a:t>
            </a:r>
            <a:r>
              <a:rPr lang="en-CA" b="1" dirty="0" smtClean="0"/>
              <a:t>function</a:t>
            </a:r>
            <a:r>
              <a:rPr lang="en-CA" dirty="0" smtClean="0"/>
              <a:t>, which can then be inserted into other cells</a:t>
            </a:r>
          </a:p>
          <a:p>
            <a:pPr lvl="1"/>
            <a:r>
              <a:rPr lang="en-CA" b="1" dirty="0" smtClean="0"/>
              <a:t>Stores</a:t>
            </a:r>
            <a:r>
              <a:rPr lang="en-CA" dirty="0" smtClean="0"/>
              <a:t> all of the DNA for a species</a:t>
            </a:r>
          </a:p>
          <a:p>
            <a:r>
              <a:rPr lang="en-CA" dirty="0" smtClean="0"/>
              <a:t>It takes about 10 million viruses to carry all the genes of a mouse</a:t>
            </a:r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358461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Summary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en-CA" b="1" dirty="0" smtClean="0"/>
              <a:t>Segments</a:t>
            </a:r>
            <a:r>
              <a:rPr lang="en-CA" dirty="0" smtClean="0"/>
              <a:t> of DNA (particular genes) can be inserted into bacteria and the bacteria will produce these genes</a:t>
            </a:r>
          </a:p>
          <a:p>
            <a:r>
              <a:rPr lang="en-CA" dirty="0" smtClean="0"/>
              <a:t>If desired genes are used – like those that produce certain chemicals (vaccines, antibodies, etc.) then these proteins become much more </a:t>
            </a:r>
            <a:r>
              <a:rPr lang="en-CA" b="1" dirty="0" smtClean="0"/>
              <a:t>available</a:t>
            </a:r>
          </a:p>
          <a:p>
            <a:r>
              <a:rPr lang="en-CA" dirty="0" smtClean="0"/>
              <a:t>Protein hormones like </a:t>
            </a:r>
            <a:r>
              <a:rPr lang="en-CA" b="1" dirty="0" smtClean="0"/>
              <a:t>insulin </a:t>
            </a:r>
            <a:r>
              <a:rPr lang="en-CA" dirty="0" smtClean="0"/>
              <a:t>(regulates blood-sugar levels) can be made using yeast cells</a:t>
            </a:r>
          </a:p>
          <a:p>
            <a:r>
              <a:rPr lang="en-CA" b="1" dirty="0" smtClean="0"/>
              <a:t>Interferon</a:t>
            </a:r>
            <a:r>
              <a:rPr lang="en-CA" dirty="0" smtClean="0"/>
              <a:t>, a protein used in cancer treatments to help the immune system is now mass-produced in this way</a:t>
            </a:r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182414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Antibiotic Resistance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More and more bacteria are becoming </a:t>
            </a:r>
            <a:r>
              <a:rPr lang="en-CA" b="1" dirty="0" smtClean="0"/>
              <a:t>resistant</a:t>
            </a:r>
            <a:r>
              <a:rPr lang="en-CA" dirty="0" smtClean="0"/>
              <a:t> to our common </a:t>
            </a:r>
            <a:r>
              <a:rPr lang="en-CA" b="1" dirty="0" smtClean="0"/>
              <a:t>antibiotics</a:t>
            </a:r>
            <a:r>
              <a:rPr lang="en-CA" dirty="0" smtClean="0"/>
              <a:t>, and to make matters worse, more and more are becoming resistant to all known antibiotics</a:t>
            </a:r>
          </a:p>
          <a:p>
            <a:r>
              <a:rPr lang="en-CA" dirty="0" smtClean="0"/>
              <a:t>The problem is known as </a:t>
            </a:r>
            <a:r>
              <a:rPr lang="en-CA" b="1" dirty="0" smtClean="0"/>
              <a:t>multi-resistance</a:t>
            </a:r>
            <a:r>
              <a:rPr lang="en-CA" dirty="0" smtClean="0"/>
              <a:t>, and is generally described as one of the most significant future threats to </a:t>
            </a:r>
            <a:r>
              <a:rPr lang="en-CA" b="1" dirty="0" smtClean="0"/>
              <a:t>public health</a:t>
            </a:r>
          </a:p>
          <a:p>
            <a:r>
              <a:rPr lang="en-CA" dirty="0" smtClean="0"/>
              <a:t>Antibiotic resistance can arise in bacteria in our environment and in our bodies</a:t>
            </a:r>
          </a:p>
          <a:p>
            <a:r>
              <a:rPr lang="en-CA" dirty="0" smtClean="0"/>
              <a:t>Antibiotic resistance can then be transferred to the bacteria that cause human diseases, even if the bacteria are not related to each other</a:t>
            </a:r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3772818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Antibiotic Resistance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Antibiotic resistance-carrying plasmids from different bacteria can meet and exchange </a:t>
            </a:r>
            <a:r>
              <a:rPr lang="en-CA" b="1" dirty="0" smtClean="0"/>
              <a:t>genetic material</a:t>
            </a:r>
          </a:p>
          <a:p>
            <a:r>
              <a:rPr lang="en-CA" dirty="0" smtClean="0"/>
              <a:t>The result is plasmids consisting of genes that have each been </a:t>
            </a:r>
            <a:r>
              <a:rPr lang="en-CA" b="1" dirty="0" smtClean="0"/>
              <a:t>adapted</a:t>
            </a:r>
            <a:r>
              <a:rPr lang="en-CA" dirty="0" smtClean="0"/>
              <a:t> to different bacterial species</a:t>
            </a:r>
            <a:endParaRPr lang="en-CA" dirty="0"/>
          </a:p>
        </p:txBody>
      </p:sp>
      <p:pic>
        <p:nvPicPr>
          <p:cNvPr id="5" name="Picture 2" descr="http://images.sciencedaily.com/2011/04/110411163918-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54" y="3571876"/>
            <a:ext cx="2631014" cy="2630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0994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Antibiotic Resistance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This facilitates further adaptation and mobility, and consequently the </a:t>
            </a:r>
            <a:r>
              <a:rPr lang="en-CA" b="1" dirty="0" smtClean="0"/>
              <a:t>spread</a:t>
            </a:r>
            <a:r>
              <a:rPr lang="en-CA" dirty="0" smtClean="0"/>
              <a:t> of antibiotic resistance between different bacterial species</a:t>
            </a:r>
            <a:endParaRPr lang="en-CA" dirty="0"/>
          </a:p>
        </p:txBody>
      </p:sp>
      <p:pic>
        <p:nvPicPr>
          <p:cNvPr id="4" name="Picture 2" descr="http://www.microbiologyonline.org.uk/themed/sgm/img/slideshows/3.1.2_bacteria_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2857496"/>
            <a:ext cx="5396067" cy="357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81173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Antibiotic Resistance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Widespread abuse of antibiotics, particularly in </a:t>
            </a:r>
            <a:r>
              <a:rPr lang="en-CA" b="1" dirty="0" smtClean="0"/>
              <a:t>agriculture</a:t>
            </a:r>
            <a:r>
              <a:rPr lang="en-CA" dirty="0" smtClean="0"/>
              <a:t>, is rapidly increasing the proliferation of multi-resistant bacteria</a:t>
            </a:r>
            <a:endParaRPr lang="en-CA" dirty="0"/>
          </a:p>
        </p:txBody>
      </p:sp>
      <p:pic>
        <p:nvPicPr>
          <p:cNvPr id="4" name="Picture 2" descr="http://www.bonniemohrstudio.com/store/images/uploads/147-cowcrow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636912"/>
            <a:ext cx="4474347" cy="3590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6774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Antibiotic Resistance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Left unchecked, multi-resistant bacteria represent one of the greatest future health concerns in the world and could see the return of previously controlled diseases that affected humans in the past……</a:t>
            </a:r>
          </a:p>
          <a:p>
            <a:r>
              <a:rPr lang="en-CA" sz="3200" b="1" dirty="0" smtClean="0">
                <a:solidFill>
                  <a:srgbClr val="FF0000"/>
                </a:solidFill>
              </a:rPr>
              <a:t>WITHOUT THE ABILITY TO STOP THEM</a:t>
            </a:r>
          </a:p>
          <a:p>
            <a:r>
              <a:rPr lang="en-CA" dirty="0" smtClean="0"/>
              <a:t>Currently, bacteria are developing multi-resistance faster than scientists can develop new antibiotics to control them</a:t>
            </a:r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198014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388" y="2060575"/>
            <a:ext cx="9144000" cy="3557588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en-US" sz="7200" dirty="0" smtClean="0"/>
              <a:t>Are you scared yet?!</a:t>
            </a:r>
            <a:endParaRPr lang="en-US" sz="7200" dirty="0"/>
          </a:p>
        </p:txBody>
      </p:sp>
    </p:spTree>
    <p:extLst>
      <p:ext uri="{BB962C8B-B14F-4D97-AF65-F5344CB8AC3E}">
        <p14:creationId xmlns="" xmlns:p14="http://schemas.microsoft.com/office/powerpoint/2010/main" val="358775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fema1927.wav">
            <a:hlinkClick r:id="" action="ppaction://media"/>
          </p:cNvPr>
          <p:cNvPicPr>
            <a:picLocks noGrp="1" noRot="1" noChangeAspect="1"/>
          </p:cNvPicPr>
          <p:nvPr>
            <p:ph idx="1"/>
            <a:wavAudioFile r:embed="rId1" name="female_scream.wav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839200" y="6381750"/>
            <a:ext cx="304800" cy="3048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5844" name="AutoShape 2" descr="data:image/jpg;base64,/9j/4AAQSkZJRgABAQAAAQABAAD/2wCEAAkGBhQQEBAQDxQRFBQUFRIRFhUVFxUYERcQFRYWFxkXFRUYGyYeFxkjJRYUIC8gIycpLSwsFh4xNTAqNSYrLCkBCQoKDgwOGg8PGCklHxoqKjA1KSwtLCkpLCopKSkpKiwpNSwsLCksLCkpNSwsKSwsLCksLCwsKSwsLCwpKSkpKf/AABEIAJAAyQMBIgACEQEDEQH/xAAcAAEAAgMBAQEAAAAAAAAAAAAABgcBBQgEAgP/xAA6EAACAQMBBQUGBQMDBQAAAAAAAQIDBBEFBgcSITETUWFxgRQyQUKRoQgiUrHBcrLwgsLRI0NiY5L/xAAYAQEBAQEBAAAAAAAAAAAAAAAAAgEDBP/EACARAQEAAgIDAAMBAAAAAAAAAAABAhEDIRIxQTJRcSL/2gAMAwEAAhEDEQA/AKNAAAAAAAAAAGTabP7NV7+qqNrTc5csv5Yrvk/gjX0KDnKMILMpNRS72+SR1Tu22HjptnCDS7aaUqsu+TXTyXQ58mdxmp7bJ+1U0tw1WKXa1ll/CC5L/wCiN7W7ta1lmUG6kEsvlia8cLqjqSVtk8GobPwrLE1nqvQ8k5OaXd7jpPFxuDp3U9zVjWUswak/mi8S+qKl253SVbHiqW7dWkubX/civ5PVjyzLpzsV2ADqwAAAAAAAAAAAAAAAAAAAAAAABZe4rZj2rUO3ms07dcfg6r5RX7s6VSKw/D7p8YaZKsveq1qmf9GI/wAFntkT3aMtHy0ZyYkL6HxJGh2hopwf38j2X2pOGVnn9iJ6vtRxJxz/AIjy5Zb9LmO3PG1mndheV6eMLico/wBMuax4czUEy3jwcq1Orj3o8Ll3tPKX0ZDj143cQwACgAAAAAAAAAAAAAAAAAAAAAdI/h81GM9LnSXvUq1RNeE1GSf3f0LLuK8YLinKMV3yaS+rKA/DnfON7dUflqUVP/VCSx/cyY7+Lpxt7WCbxKc8r4PCXXvOeV1GztZ9F8sp5T5p/DBDdqN6NCwufZqtOpLCi5Sjj8vF4PqeDc1tQ7m1lbVHmdDHC31dKWcfToRjfloDjXp3kfdqLs5eE49Pqv2J+SNiY61fxvbZXFjJVYvlLh96L7pR6pkCdrUUsSTy/oQzZvauvp9XtbeWM8pRfOE490l/Jbmze21jqDxUStq7+SbXZyf/AIS/g43j8VeTSXGx6u6E6cuXFHk/ipLo16lL6zo9S0rToVo8Mov0a+DXgzrWGkKGOFcvsVtvt2VVW19rgvz0McXLm6TeH9Mp+jOnHddVNqhAZwYPQkAAAAAAAAAAAAAAAAAAAAAXx+HrZlwhWvpL306cM/pTWf2NJvj2mV1e9lTlmFuuz5dHUfv/AML0J9q1xOy2doew5WKFFcS5tRlFOUvPmyheByfm88+rOM7qlmbiIy9trNZ4exafnlYLf2l0CF9bVLep0kuT+MZLo0RndHsu7Oz7SomqldqbT6qC91evNk3qzSK612z65U2k2cq2NedGvFxafJ/LKPwlF/FGoTwdN7S6VbX9PsruPT3ai5Si/P4eRW97uJuOJ9hVoyh8HJuMseOE0c8eSW6bY1+7zedWtalO3rt1aEpRhiTblDLxmDfw59C39sox9nnGoswnCUWsdU0QrZDct2FaNe9nCag1KMINtOa6OTa6I3+9LWY29pKpJ8kml4yfJL9jOTKTqNkcuXEEpyS6JtLyTPzMyeeZg9KAAAAAAAAAAAAAAAAAAAAAB0xuU16F7pUbaooylb5oTg+eaT5weO5ptehvrDdnY0a3bwpZeeKMZNuEX4ROZdkdsK+mXCuLVrOOGUZe5OHdJf5gt/QfxDQr16NK4t1RjOShKoqnEot8s4cVhZ8yMpJ3pu1u3tz2dKpUSzwQlLHfwrOCqtO31qc+G7t8Q/VSbcl5xl1LbWGu9NejTNZZbK2tHi7KhSjxZ4vyp5z16kZY3JssaKtf06tKNzQkqtKXLKymu9Nd6NXPaepY/wDUhF1aHWVP54Lvpvu8CwKdpCMOCEYxj+lJKP0ILrVs41Zrklz5eDPLnhcL7dMbMnlrb89NcG+0qqS+Xs23nzXIpveDvCnqk0knCjB5jF+833yxyPvbfZOFJyr23KOW5w/Tz6x8PAhZ6MOLDfn9RbZNMAA9CAAAAAAAAAAAAAAAAAAAAAAMowAOitxW3bu6ErG4lmrQSdNvrKh0x4uL+zR7d5G9Oen1fZraEHUUVKU5ptLi6JRXVlBbHbSS0+9oXcOfBL80f1U3ylH6Fr76tMjXp2uqW+JU6sIpyXRp/mi36ZXocsv82Kxamjvxv4yzJ0ZL9LprH1TyTPRdsKWsRkox7K6jHPZ5zGokubpvv8ChGz2aRqk7avSr0m1OnJTTzjp8PJ9PUnk4/ONmWqnG2UnCFZfHhlnPfjo0VSy9t5VKFxZUtRo8o1qLk8dFPh/5yvQok3h9aM2AAdkAAAAAAAAAAAAAAAAAAAAAAAABc25rW431rcaJdvMXGU6GeqWcyjHybUl5spk9ukarUta9K4oS4alOSnF+K/df8mZTymmy6bbXtJla3Fa3qe9TnKPn3Pyawa4snePGnqFpaa1QSXarsa8V8teHf9/TBW2Ccb0Va2z9x7RsxfUpc3bupJd6jJcXL7lMF0bqKXaaZrNN9HTX3hIpczD3Y2+mAAdEgAAAAAAAAAAAAAAAAAAAAAAAAAAtLdFL2y11PSZvlUp+0UsvpVhhPC8fy/QgVWnwyafVNp9+U8G23Ya17Jq1nUbxF1Oyl/TVXB+7T9DY7zdCdpqVzDGIyk6sP6J8198k/W/Ew3L87XVorq6Uf7ZlLVI4bT6pteqLr3D846ku+lD/AHFOaosV6y/9lT+5k4/lf42+nkAB0SAAAAAAAAAAAAAAAAAAAAAAAAAAD9KFVwlGceTi1JPxTyi6t7VBXtlp2qUllTpxhNrnhtJpNr4p8SKRJ/u/3o+wUp2d3SVxaTblwPHFBvrw55NPuJym2xMd00PY9P1K/rflpuPBFv5nBSbx6tIpS5rcc5zfzSlL6vJO94O9N6hTja2tL2e1g8qCxxSfjjkl4EAJwxu7a23rTAAOiQAAAAAAAAAAf//Z"/>
          <p:cNvSpPr>
            <a:spLocks noChangeAspect="1" noChangeArrowheads="1"/>
          </p:cNvSpPr>
          <p:nvPr/>
        </p:nvSpPr>
        <p:spPr bwMode="auto">
          <a:xfrm>
            <a:off x="16351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845" name="AutoShape 4" descr="data:image/jpg;base64,/9j/4AAQSkZJRgABAQAAAQABAAD/2wCEAAkGBhQQEBAQDxQRFBQUFRIRFhUVFxUYERcQFRYWFxkXFRUYGyYeFxkjJRYUIC8gIycpLSwsFh4xNTAqNSYrLCkBCQoKDgwOGg8PGCklHxoqKjA1KSwtLCkpLCopKSkpKiwpNSwsLCksLCkpNSwsKSwsLCksLCwsKSwsLCwpKSkpKf/AABEIAJAAyQMBIgACEQEDEQH/xAAcAAEAAgMBAQEAAAAAAAAAAAAABgcBBQgEAgP/xAA6EAACAQMBBQUGBQMDBQAAAAAAAQIDBBEFBgcSITETUWFxgRQyQUKRoQgiUrHBcrLwgsLRI0NiY5L/xAAYAQEBAQEBAAAAAAAAAAAAAAAAAgEDBP/EACARAQEAAgIDAAMBAAAAAAAAAAABAhEDIRIxQTJRcSL/2gAMAwEAAhEDEQA/AKNAAAAAAAAAAGTabP7NV7+qqNrTc5csv5Yrvk/gjX0KDnKMILMpNRS72+SR1Tu22HjptnCDS7aaUqsu+TXTyXQ58mdxmp7bJ+1U0tw1WKXa1ll/CC5L/wCiN7W7ta1lmUG6kEsvlia8cLqjqSVtk8GobPwrLE1nqvQ8k5OaXd7jpPFxuDp3U9zVjWUswak/mi8S+qKl253SVbHiqW7dWkubX/civ5PVjyzLpzsV2ADqwAAAAAAAAAAAAAAAAAAAAAAABZe4rZj2rUO3ms07dcfg6r5RX7s6VSKw/D7p8YaZKsveq1qmf9GI/wAFntkT3aMtHy0ZyYkL6HxJGh2hopwf38j2X2pOGVnn9iJ6vtRxJxz/AIjy5Zb9LmO3PG1mndheV6eMLico/wBMuax4czUEy3jwcq1Orj3o8Ll3tPKX0ZDj143cQwACgAAAAAAAAAAAAAAAAAAAAAdI/h81GM9LnSXvUq1RNeE1GSf3f0LLuK8YLinKMV3yaS+rKA/DnfON7dUflqUVP/VCSx/cyY7+Lpxt7WCbxKc8r4PCXXvOeV1GztZ9F8sp5T5p/DBDdqN6NCwufZqtOpLCi5Sjj8vF4PqeDc1tQ7m1lbVHmdDHC31dKWcfToRjfloDjXp3kfdqLs5eE49Pqv2J+SNiY61fxvbZXFjJVYvlLh96L7pR6pkCdrUUsSTy/oQzZvauvp9XtbeWM8pRfOE490l/Jbmze21jqDxUStq7+SbXZyf/AIS/g43j8VeTSXGx6u6E6cuXFHk/ipLo16lL6zo9S0rToVo8Mov0a+DXgzrWGkKGOFcvsVtvt2VVW19rgvz0McXLm6TeH9Mp+jOnHddVNqhAZwYPQkAAAAAAAAAAAAAAAAAAAAAXx+HrZlwhWvpL306cM/pTWf2NJvj2mV1e9lTlmFuuz5dHUfv/AML0J9q1xOy2doew5WKFFcS5tRlFOUvPmyheByfm88+rOM7qlmbiIy9trNZ4exafnlYLf2l0CF9bVLep0kuT+MZLo0RndHsu7Oz7SomqldqbT6qC91evNk3qzSK612z65U2k2cq2NedGvFxafJ/LKPwlF/FGoTwdN7S6VbX9PsruPT3ai5Si/P4eRW97uJuOJ9hVoyh8HJuMseOE0c8eSW6bY1+7zedWtalO3rt1aEpRhiTblDLxmDfw59C39sox9nnGoswnCUWsdU0QrZDct2FaNe9nCag1KMINtOa6OTa6I3+9LWY29pKpJ8kml4yfJL9jOTKTqNkcuXEEpyS6JtLyTPzMyeeZg9KAAAAAAAAAAAAAAAAAAAAAB0xuU16F7pUbaooylb5oTg+eaT5weO5ptehvrDdnY0a3bwpZeeKMZNuEX4ROZdkdsK+mXCuLVrOOGUZe5OHdJf5gt/QfxDQr16NK4t1RjOShKoqnEot8s4cVhZ8yMpJ3pu1u3tz2dKpUSzwQlLHfwrOCqtO31qc+G7t8Q/VSbcl5xl1LbWGu9NejTNZZbK2tHi7KhSjxZ4vyp5z16kZY3JssaKtf06tKNzQkqtKXLKymu9Nd6NXPaepY/wDUhF1aHWVP54Lvpvu8CwKdpCMOCEYxj+lJKP0ILrVs41Zrklz5eDPLnhcL7dMbMnlrb89NcG+0qqS+Xs23nzXIpveDvCnqk0knCjB5jF+833yxyPvbfZOFJyr23KOW5w/Tz6x8PAhZ6MOLDfn9RbZNMAA9CAAAAAAAAAAAAAAAAAAAAAAMowAOitxW3bu6ErG4lmrQSdNvrKh0x4uL+zR7d5G9Oen1fZraEHUUVKU5ptLi6JRXVlBbHbSS0+9oXcOfBL80f1U3ylH6Fr76tMjXp2uqW+JU6sIpyXRp/mi36ZXocsv82Kxamjvxv4yzJ0ZL9LprH1TyTPRdsKWsRkox7K6jHPZ5zGokubpvv8ChGz2aRqk7avSr0m1OnJTTzjp8PJ9PUnk4/ONmWqnG2UnCFZfHhlnPfjo0VSy9t5VKFxZUtRo8o1qLk8dFPh/5yvQok3h9aM2AAdkAAAAAAAAAAAAAAAAAAAAAAAABc25rW431rcaJdvMXGU6GeqWcyjHybUl5spk9ukarUta9K4oS4alOSnF+K/df8mZTymmy6bbXtJla3Fa3qe9TnKPn3Pyawa4snePGnqFpaa1QSXarsa8V8teHf9/TBW2Ccb0Va2z9x7RsxfUpc3bupJd6jJcXL7lMF0bqKXaaZrNN9HTX3hIpczD3Y2+mAAdEgAAAAAAAAAAAAAAAAAAAAAAAAAAtLdFL2y11PSZvlUp+0UsvpVhhPC8fy/QgVWnwyafVNp9+U8G23Ya17Jq1nUbxF1Oyl/TVXB+7T9DY7zdCdpqVzDGIyk6sP6J8198k/W/Ew3L87XVorq6Uf7ZlLVI4bT6pteqLr3D846ku+lD/AHFOaosV6y/9lT+5k4/lf42+nkAB0SAAAAAAAAAAAAAAAAAAAAAAAAAAD9KFVwlGceTi1JPxTyi6t7VBXtlp2qUllTpxhNrnhtJpNr4p8SKRJ/u/3o+wUp2d3SVxaTblwPHFBvrw55NPuJym2xMd00PY9P1K/rflpuPBFv5nBSbx6tIpS5rcc5zfzSlL6vJO94O9N6hTja2tL2e1g8qCxxSfjjkl4EAJwxu7a23rTAAOiQAAAAAAAAAAf//Z"/>
          <p:cNvSpPr>
            <a:spLocks noChangeAspect="1" noChangeArrowheads="1"/>
          </p:cNvSpPr>
          <p:nvPr/>
        </p:nvSpPr>
        <p:spPr bwMode="auto">
          <a:xfrm>
            <a:off x="16351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846" name="AutoShape 6" descr="data:image/jpg;base64,/9j/4AAQSkZJRgABAQAAAQABAAD/2wCEAAkGBhQQEBAQDxQRFBQUFRIRFhUVFxUYERcQFRYWFxkXFRUYGyYeFxkjJRYUIC8gIycpLSwsFh4xNTAqNSYrLCkBCQoKDgwOGg8PGCklHxoqKjA1KSwtLCkpLCopKSkpKiwpNSwsLCksLCkpNSwsKSwsLCksLCwsKSwsLCwpKSkpKf/AABEIAJAAyQMBIgACEQEDEQH/xAAcAAEAAgMBAQEAAAAAAAAAAAAABgcBBQgEAgP/xAA6EAACAQMBBQUGBQMDBQAAAAAAAQIDBBEFBgcSITETUWFxgRQyQUKRoQgiUrHBcrLwgsLRI0NiY5L/xAAYAQEBAQEBAAAAAAAAAAAAAAAAAgEDBP/EACARAQEAAgIDAAMBAAAAAAAAAAABAhEDIRIxQTJRcSL/2gAMAwEAAhEDEQA/AKNAAAAAAAAAAGTabP7NV7+qqNrTc5csv5Yrvk/gjX0KDnKMILMpNRS72+SR1Tu22HjptnCDS7aaUqsu+TXTyXQ58mdxmp7bJ+1U0tw1WKXa1ll/CC5L/wCiN7W7ta1lmUG6kEsvlia8cLqjqSVtk8GobPwrLE1nqvQ8k5OaXd7jpPFxuDp3U9zVjWUswak/mi8S+qKl253SVbHiqW7dWkubX/civ5PVjyzLpzsV2ADqwAAAAAAAAAAAAAAAAAAAAAAABZe4rZj2rUO3ms07dcfg6r5RX7s6VSKw/D7p8YaZKsveq1qmf9GI/wAFntkT3aMtHy0ZyYkL6HxJGh2hopwf38j2X2pOGVnn9iJ6vtRxJxz/AIjy5Zb9LmO3PG1mndheV6eMLico/wBMuax4czUEy3jwcq1Orj3o8Ll3tPKX0ZDj143cQwACgAAAAAAAAAAAAAAAAAAAAAdI/h81GM9LnSXvUq1RNeE1GSf3f0LLuK8YLinKMV3yaS+rKA/DnfON7dUflqUVP/VCSx/cyY7+Lpxt7WCbxKc8r4PCXXvOeV1GztZ9F8sp5T5p/DBDdqN6NCwufZqtOpLCi5Sjj8vF4PqeDc1tQ7m1lbVHmdDHC31dKWcfToRjfloDjXp3kfdqLs5eE49Pqv2J+SNiY61fxvbZXFjJVYvlLh96L7pR6pkCdrUUsSTy/oQzZvauvp9XtbeWM8pRfOE490l/Jbmze21jqDxUStq7+SbXZyf/AIS/g43j8VeTSXGx6u6E6cuXFHk/ipLo16lL6zo9S0rToVo8Mov0a+DXgzrWGkKGOFcvsVtvt2VVW19rgvz0McXLm6TeH9Mp+jOnHddVNqhAZwYPQkAAAAAAAAAAAAAAAAAAAAAXx+HrZlwhWvpL306cM/pTWf2NJvj2mV1e9lTlmFuuz5dHUfv/AML0J9q1xOy2doew5WKFFcS5tRlFOUvPmyheByfm88+rOM7qlmbiIy9trNZ4exafnlYLf2l0CF9bVLep0kuT+MZLo0RndHsu7Oz7SomqldqbT6qC91evNk3qzSK612z65U2k2cq2NedGvFxafJ/LKPwlF/FGoTwdN7S6VbX9PsruPT3ai5Si/P4eRW97uJuOJ9hVoyh8HJuMseOE0c8eSW6bY1+7zedWtalO3rt1aEpRhiTblDLxmDfw59C39sox9nnGoswnCUWsdU0QrZDct2FaNe9nCag1KMINtOa6OTa6I3+9LWY29pKpJ8kml4yfJL9jOTKTqNkcuXEEpyS6JtLyTPzMyeeZg9KAAAAAAAAAAAAAAAAAAAAAB0xuU16F7pUbaooylb5oTg+eaT5weO5ptehvrDdnY0a3bwpZeeKMZNuEX4ROZdkdsK+mXCuLVrOOGUZe5OHdJf5gt/QfxDQr16NK4t1RjOShKoqnEot8s4cVhZ8yMpJ3pu1u3tz2dKpUSzwQlLHfwrOCqtO31qc+G7t8Q/VSbcl5xl1LbWGu9NejTNZZbK2tHi7KhSjxZ4vyp5z16kZY3JssaKtf06tKNzQkqtKXLKymu9Nd6NXPaepY/wDUhF1aHWVP54Lvpvu8CwKdpCMOCEYxj+lJKP0ILrVs41Zrklz5eDPLnhcL7dMbMnlrb89NcG+0qqS+Xs23nzXIpveDvCnqk0knCjB5jF+833yxyPvbfZOFJyr23KOW5w/Tz6x8PAhZ6MOLDfn9RbZNMAA9CAAAAAAAAAAAAAAAAAAAAAAMowAOitxW3bu6ErG4lmrQSdNvrKh0x4uL+zR7d5G9Oen1fZraEHUUVKU5ptLi6JRXVlBbHbSS0+9oXcOfBL80f1U3ylH6Fr76tMjXp2uqW+JU6sIpyXRp/mi36ZXocsv82Kxamjvxv4yzJ0ZL9LprH1TyTPRdsKWsRkox7K6jHPZ5zGokubpvv8ChGz2aRqk7avSr0m1OnJTTzjp8PJ9PUnk4/ONmWqnG2UnCFZfHhlnPfjo0VSy9t5VKFxZUtRo8o1qLk8dFPh/5yvQok3h9aM2AAdkAAAAAAAAAAAAAAAAAAAAAAAABc25rW431rcaJdvMXGU6GeqWcyjHybUl5spk9ukarUta9K4oS4alOSnF+K/df8mZTymmy6bbXtJla3Fa3qe9TnKPn3Pyawa4snePGnqFpaa1QSXarsa8V8teHf9/TBW2Ccb0Va2z9x7RsxfUpc3bupJd6jJcXL7lMF0bqKXaaZrNN9HTX3hIpczD3Y2+mAAdEgAAAAAAAAAAAAAAAAAAAAAAAAAAtLdFL2y11PSZvlUp+0UsvpVhhPC8fy/QgVWnwyafVNp9+U8G23Ya17Jq1nUbxF1Oyl/TVXB+7T9DY7zdCdpqVzDGIyk6sP6J8198k/W/Ew3L87XVorq6Uf7ZlLVI4bT6pteqLr3D846ku+lD/AHFOaosV6y/9lT+5k4/lf42+nkAB0SAAAAAAAAAAAAAAAAAAAAAAAAAAD9KFVwlGceTi1JPxTyi6t7VBXtlp2qUllTpxhNrnhtJpNr4p8SKRJ/u/3o+wUp2d3SVxaTblwPHFBvrw55NPuJym2xMd00PY9P1K/rflpuPBFv5nBSbx6tIpS5rcc5zfzSlL6vJO94O9N6hTja2tL2e1g8qCxxSfjjkl4EAJwxu7a23rTAAOiQAAAAAAAAAAf//Z"/>
          <p:cNvSpPr>
            <a:spLocks noChangeAspect="1" noChangeArrowheads="1"/>
          </p:cNvSpPr>
          <p:nvPr/>
        </p:nvSpPr>
        <p:spPr bwMode="auto">
          <a:xfrm>
            <a:off x="16351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847" name="AutoShape 8" descr="data:image/jpg;base64,/9j/4AAQSkZJRgABAQAAAQABAAD/2wCEAAkGBhQQEBAQDxQRFBQUFRIRFhUVFxUYERcQFRYWFxkXFRUYGyYeFxkjJRYUIC8gIycpLSwsFh4xNTAqNSYrLCkBCQoKDgwOGg8PGCklHxoqKjA1KSwtLCkpLCopKSkpKiwpNSwsLCksLCkpNSwsKSwsLCksLCwsKSwsLCwpKSkpKf/AABEIAJAAyQMBIgACEQEDEQH/xAAcAAEAAgMBAQEAAAAAAAAAAAAABgcBBQgEAgP/xAA6EAACAQMBBQUGBQMDBQAAAAAAAQIDBBEFBgcSITETUWFxgRQyQUKRoQgiUrHBcrLwgsLRI0NiY5L/xAAYAQEBAQEBAAAAAAAAAAAAAAAAAgEDBP/EACARAQEAAgIDAAMBAAAAAAAAAAABAhEDIRIxQTJRcSL/2gAMAwEAAhEDEQA/AKNAAAAAAAAAAGTabP7NV7+qqNrTc5csv5Yrvk/gjX0KDnKMILMpNRS72+SR1Tu22HjptnCDS7aaUqsu+TXTyXQ58mdxmp7bJ+1U0tw1WKXa1ll/CC5L/wCiN7W7ta1lmUG6kEsvlia8cLqjqSVtk8GobPwrLE1nqvQ8k5OaXd7jpPFxuDp3U9zVjWUswak/mi8S+qKl253SVbHiqW7dWkubX/civ5PVjyzLpzsV2ADqwAAAAAAAAAAAAAAAAAAAAAAABZe4rZj2rUO3ms07dcfg6r5RX7s6VSKw/D7p8YaZKsveq1qmf9GI/wAFntkT3aMtHy0ZyYkL6HxJGh2hopwf38j2X2pOGVnn9iJ6vtRxJxz/AIjy5Zb9LmO3PG1mndheV6eMLico/wBMuax4czUEy3jwcq1Orj3o8Ll3tPKX0ZDj143cQwACgAAAAAAAAAAAAAAAAAAAAAdI/h81GM9LnSXvUq1RNeE1GSf3f0LLuK8YLinKMV3yaS+rKA/DnfON7dUflqUVP/VCSx/cyY7+Lpxt7WCbxKc8r4PCXXvOeV1GztZ9F8sp5T5p/DBDdqN6NCwufZqtOpLCi5Sjj8vF4PqeDc1tQ7m1lbVHmdDHC31dKWcfToRjfloDjXp3kfdqLs5eE49Pqv2J+SNiY61fxvbZXFjJVYvlLh96L7pR6pkCdrUUsSTy/oQzZvauvp9XtbeWM8pRfOE490l/Jbmze21jqDxUStq7+SbXZyf/AIS/g43j8VeTSXGx6u6E6cuXFHk/ipLo16lL6zo9S0rToVo8Mov0a+DXgzrWGkKGOFcvsVtvt2VVW19rgvz0McXLm6TeH9Mp+jOnHddVNqhAZwYPQkAAAAAAAAAAAAAAAAAAAAAXx+HrZlwhWvpL306cM/pTWf2NJvj2mV1e9lTlmFuuz5dHUfv/AML0J9q1xOy2doew5WKFFcS5tRlFOUvPmyheByfm88+rOM7qlmbiIy9trNZ4exafnlYLf2l0CF9bVLep0kuT+MZLo0RndHsu7Oz7SomqldqbT6qC91evNk3qzSK612z65U2k2cq2NedGvFxafJ/LKPwlF/FGoTwdN7S6VbX9PsruPT3ai5Si/P4eRW97uJuOJ9hVoyh8HJuMseOE0c8eSW6bY1+7zedWtalO3rt1aEpRhiTblDLxmDfw59C39sox9nnGoswnCUWsdU0QrZDct2FaNe9nCag1KMINtOa6OTa6I3+9LWY29pKpJ8kml4yfJL9jOTKTqNkcuXEEpyS6JtLyTPzMyeeZg9KAAAAAAAAAAAAAAAAAAAAAB0xuU16F7pUbaooylb5oTg+eaT5weO5ptehvrDdnY0a3bwpZeeKMZNuEX4ROZdkdsK+mXCuLVrOOGUZe5OHdJf5gt/QfxDQr16NK4t1RjOShKoqnEot8s4cVhZ8yMpJ3pu1u3tz2dKpUSzwQlLHfwrOCqtO31qc+G7t8Q/VSbcl5xl1LbWGu9NejTNZZbK2tHi7KhSjxZ4vyp5z16kZY3JssaKtf06tKNzQkqtKXLKymu9Nd6NXPaepY/wDUhF1aHWVP54Lvpvu8CwKdpCMOCEYxj+lJKP0ILrVs41Zrklz5eDPLnhcL7dMbMnlrb89NcG+0qqS+Xs23nzXIpveDvCnqk0knCjB5jF+833yxyPvbfZOFJyr23KOW5w/Tz6x8PAhZ6MOLDfn9RbZNMAA9CAAAAAAAAAAAAAAAAAAAAAAMowAOitxW3bu6ErG4lmrQSdNvrKh0x4uL+zR7d5G9Oen1fZraEHUUVKU5ptLi6JRXVlBbHbSS0+9oXcOfBL80f1U3ylH6Fr76tMjXp2uqW+JU6sIpyXRp/mi36ZXocsv82Kxamjvxv4yzJ0ZL9LprH1TyTPRdsKWsRkox7K6jHPZ5zGokubpvv8ChGz2aRqk7avSr0m1OnJTTzjp8PJ9PUnk4/ONmWqnG2UnCFZfHhlnPfjo0VSy9t5VKFxZUtRo8o1qLk8dFPh/5yvQok3h9aM2AAdkAAAAAAAAAAAAAAAAAAAAAAAABc25rW431rcaJdvMXGU6GeqWcyjHybUl5spk9ukarUta9K4oS4alOSnF+K/df8mZTymmy6bbXtJla3Fa3qe9TnKPn3Pyawa4snePGnqFpaa1QSXarsa8V8teHf9/TBW2Ccb0Va2z9x7RsxfUpc3bupJd6jJcXL7lMF0bqKXaaZrNN9HTX3hIpczD3Y2+mAAdEgAAAAAAAAAAAAAAAAAAAAAAAAAAtLdFL2y11PSZvlUp+0UsvpVhhPC8fy/QgVWnwyafVNp9+U8G23Ya17Jq1nUbxF1Oyl/TVXB+7T9DY7zdCdpqVzDGIyk6sP6J8198k/W/Ew3L87XVorq6Uf7ZlLVI4bT6pteqLr3D846ku+lD/AHFOaosV6y/9lT+5k4/lf42+nkAB0SAAAAAAAAAAAAAAAAAAAAAAAAAAD9KFVwlGceTi1JPxTyi6t7VBXtlp2qUllTpxhNrnhtJpNr4p8SKRJ/u/3o+wUp2d3SVxaTblwPHFBvrw55NPuJym2xMd00PY9P1K/rflpuPBFv5nBSbx6tIpS5rcc5zfzSlL6vJO94O9N6hTja2tL2e1g8qCxxSfjjkl4EAJwxu7a23rTAAOiQAAAAAAAAAAf//Z"/>
          <p:cNvSpPr>
            <a:spLocks noChangeAspect="1" noChangeArrowheads="1"/>
          </p:cNvSpPr>
          <p:nvPr/>
        </p:nvSpPr>
        <p:spPr bwMode="auto">
          <a:xfrm>
            <a:off x="16351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5848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50"/>
            <a:ext cx="9696450" cy="702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499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Describe Recombinant DNA, including:</a:t>
            </a:r>
          </a:p>
          <a:p>
            <a:pPr lvl="1"/>
            <a:r>
              <a:rPr lang="en-US" sz="2800" dirty="0" smtClean="0"/>
              <a:t>Define recombinant DNA</a:t>
            </a:r>
          </a:p>
          <a:p>
            <a:pPr lvl="1"/>
            <a:r>
              <a:rPr lang="en-US" sz="2800" dirty="0" smtClean="0"/>
              <a:t>Describe a minimum of 3 uses for recombinant DNA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Recombinant DNA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Definition:</a:t>
            </a:r>
          </a:p>
          <a:p>
            <a:pPr lvl="1"/>
            <a:r>
              <a:rPr lang="en-CA" dirty="0" smtClean="0"/>
              <a:t>DNA having </a:t>
            </a:r>
            <a:r>
              <a:rPr lang="en-CA" b="1" dirty="0" smtClean="0"/>
              <a:t>genes</a:t>
            </a:r>
            <a:r>
              <a:rPr lang="en-CA" dirty="0" smtClean="0"/>
              <a:t> from 2 different </a:t>
            </a:r>
            <a:r>
              <a:rPr lang="en-CA" b="1" dirty="0" smtClean="0"/>
              <a:t>organisms</a:t>
            </a:r>
            <a:r>
              <a:rPr lang="en-CA" dirty="0" smtClean="0"/>
              <a:t>, often produced in the laboratory by introducing </a:t>
            </a:r>
            <a:r>
              <a:rPr lang="en-CA" b="1" dirty="0" smtClean="0"/>
              <a:t>foreign</a:t>
            </a:r>
            <a:r>
              <a:rPr lang="en-CA" dirty="0" smtClean="0"/>
              <a:t> genes into a bacterial </a:t>
            </a:r>
            <a:r>
              <a:rPr lang="en-CA" b="1" dirty="0" smtClean="0"/>
              <a:t>plasmid</a:t>
            </a:r>
          </a:p>
          <a:p>
            <a:r>
              <a:rPr lang="en-CA" dirty="0" smtClean="0"/>
              <a:t>A </a:t>
            </a:r>
            <a:r>
              <a:rPr lang="en-CA" b="1" dirty="0" smtClean="0"/>
              <a:t>vector</a:t>
            </a:r>
            <a:r>
              <a:rPr lang="en-CA" dirty="0" smtClean="0"/>
              <a:t> is used to introduce recombinant DNA into a cell</a:t>
            </a:r>
          </a:p>
          <a:p>
            <a:r>
              <a:rPr lang="en-CA" dirty="0" smtClean="0"/>
              <a:t>A </a:t>
            </a:r>
            <a:r>
              <a:rPr lang="en-CA" b="1" dirty="0" smtClean="0"/>
              <a:t>plasmid</a:t>
            </a:r>
            <a:r>
              <a:rPr lang="en-CA" dirty="0" smtClean="0"/>
              <a:t> is the most common vector </a:t>
            </a:r>
          </a:p>
          <a:p>
            <a:pPr lvl="1"/>
            <a:r>
              <a:rPr lang="en-CA" dirty="0" smtClean="0"/>
              <a:t>They are small </a:t>
            </a:r>
            <a:r>
              <a:rPr lang="en-CA" b="1" dirty="0" smtClean="0"/>
              <a:t>rings</a:t>
            </a:r>
            <a:r>
              <a:rPr lang="en-CA" dirty="0" smtClean="0"/>
              <a:t> of DNA found in </a:t>
            </a:r>
            <a:r>
              <a:rPr lang="en-CA" b="1" dirty="0" smtClean="0"/>
              <a:t>bacteria</a:t>
            </a:r>
          </a:p>
          <a:p>
            <a:pPr lvl="1"/>
            <a:r>
              <a:rPr lang="en-CA" dirty="0" smtClean="0"/>
              <a:t>The plasmid has to be removed from the bacteria and has to have a foreign gene </a:t>
            </a:r>
            <a:r>
              <a:rPr lang="en-CA" b="1" dirty="0" smtClean="0"/>
              <a:t>inserted</a:t>
            </a:r>
            <a:r>
              <a:rPr lang="en-CA" dirty="0" smtClean="0"/>
              <a:t> into it</a:t>
            </a:r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90557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148" y="1196752"/>
            <a:ext cx="4834167" cy="422183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Insertion of Foreign Genes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330824" cy="4937760"/>
          </a:xfrm>
        </p:spPr>
        <p:txBody>
          <a:bodyPr/>
          <a:lstStyle/>
          <a:p>
            <a:r>
              <a:rPr lang="en-CA" dirty="0" smtClean="0"/>
              <a:t>An enzyme (</a:t>
            </a:r>
            <a:r>
              <a:rPr lang="en-CA" b="1" dirty="0" smtClean="0"/>
              <a:t>restriction</a:t>
            </a:r>
            <a:r>
              <a:rPr lang="en-CA" dirty="0" smtClean="0"/>
              <a:t> enzyme) breaks the plasmid DNA ring</a:t>
            </a:r>
          </a:p>
          <a:p>
            <a:r>
              <a:rPr lang="en-CA" dirty="0" smtClean="0"/>
              <a:t>The new foreign DNA can now be attached to the </a:t>
            </a:r>
            <a:r>
              <a:rPr lang="en-CA" b="1" dirty="0" smtClean="0"/>
              <a:t>plasmid</a:t>
            </a:r>
          </a:p>
          <a:p>
            <a:r>
              <a:rPr lang="en-CA" dirty="0" smtClean="0"/>
              <a:t>The enzyme </a:t>
            </a:r>
            <a:r>
              <a:rPr lang="en-CA" b="1" dirty="0" smtClean="0"/>
              <a:t>ligase</a:t>
            </a:r>
            <a:r>
              <a:rPr lang="en-CA" dirty="0" smtClean="0"/>
              <a:t> acts like glue which sticks the foreign DNA to the plasmid and recreates the ring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347598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Insertion of Foreign Genes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8154350" cy="48649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8105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2800" dirty="0" smtClean="0"/>
              <a:t>Recombinant DNA</a:t>
            </a:r>
            <a:endParaRPr lang="en-CA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1268760"/>
            <a:ext cx="3610744" cy="4937760"/>
          </a:xfrm>
        </p:spPr>
        <p:txBody>
          <a:bodyPr/>
          <a:lstStyle/>
          <a:p>
            <a:r>
              <a:rPr lang="en-CA" dirty="0" smtClean="0"/>
              <a:t>The plasmid DNA is then put back into the </a:t>
            </a:r>
            <a:r>
              <a:rPr lang="en-CA" b="1" dirty="0" smtClean="0"/>
              <a:t>bacteria</a:t>
            </a:r>
          </a:p>
          <a:p>
            <a:r>
              <a:rPr lang="en-CA" dirty="0" smtClean="0"/>
              <a:t>This bacteria will now </a:t>
            </a:r>
            <a:r>
              <a:rPr lang="en-CA" b="1" dirty="0" smtClean="0"/>
              <a:t>replicate</a:t>
            </a:r>
            <a:r>
              <a:rPr lang="en-CA" dirty="0" smtClean="0"/>
              <a:t> every cell the same as the one just put in</a:t>
            </a:r>
          </a:p>
          <a:p>
            <a:r>
              <a:rPr lang="en-CA" dirty="0" smtClean="0"/>
              <a:t>Eventually there are many </a:t>
            </a:r>
            <a:r>
              <a:rPr lang="en-CA" b="1" dirty="0" smtClean="0"/>
              <a:t>copies</a:t>
            </a:r>
            <a:r>
              <a:rPr lang="en-CA" dirty="0" smtClean="0"/>
              <a:t> of the foreign gene</a:t>
            </a:r>
            <a:endParaRPr lang="en-CA" dirty="0"/>
          </a:p>
        </p:txBody>
      </p:sp>
      <p:pic>
        <p:nvPicPr>
          <p:cNvPr id="4" name="Picture 7" descr="bm_09-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082" y="116632"/>
            <a:ext cx="5367984" cy="659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2443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Applications of Recombinant DNA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638800"/>
          </a:xfrm>
        </p:spPr>
        <p:txBody>
          <a:bodyPr>
            <a:normAutofit fontScale="77500" lnSpcReduction="20000"/>
          </a:bodyPr>
          <a:lstStyle/>
          <a:p>
            <a:r>
              <a:rPr lang="en-CA" sz="3100" dirty="0" smtClean="0"/>
              <a:t>Recombinant human </a:t>
            </a:r>
            <a:r>
              <a:rPr lang="en-CA" sz="3100" b="1" dirty="0" smtClean="0"/>
              <a:t>insulin</a:t>
            </a:r>
          </a:p>
          <a:p>
            <a:pPr lvl="1"/>
            <a:r>
              <a:rPr lang="en-CA" sz="2600" dirty="0" smtClean="0"/>
              <a:t>Human insulin gene inserted into bacteria E. Coli, used to treat diabetes</a:t>
            </a:r>
          </a:p>
          <a:p>
            <a:r>
              <a:rPr lang="en-CA" sz="3100" dirty="0" smtClean="0"/>
              <a:t>Recombinant </a:t>
            </a:r>
            <a:r>
              <a:rPr lang="en-CA" sz="3100" b="1" dirty="0" smtClean="0"/>
              <a:t>human growth hormone </a:t>
            </a:r>
            <a:r>
              <a:rPr lang="en-CA" sz="3100" dirty="0" smtClean="0"/>
              <a:t>(HGH)</a:t>
            </a:r>
          </a:p>
          <a:p>
            <a:pPr lvl="1"/>
            <a:r>
              <a:rPr lang="en-CA" sz="2600" dirty="0" smtClean="0"/>
              <a:t>Treats patients with pituitary gland deficiencies to support normal growth and development</a:t>
            </a:r>
          </a:p>
          <a:p>
            <a:pPr lvl="1"/>
            <a:r>
              <a:rPr lang="en-CA" sz="2600" dirty="0" smtClean="0"/>
              <a:t>Inserted into livestock to produce larger specimens</a:t>
            </a:r>
          </a:p>
          <a:p>
            <a:r>
              <a:rPr lang="en-CA" sz="3100" dirty="0" smtClean="0"/>
              <a:t>Recombinant </a:t>
            </a:r>
            <a:r>
              <a:rPr lang="en-CA" sz="3100" b="1" dirty="0" smtClean="0"/>
              <a:t>blood clotting </a:t>
            </a:r>
            <a:r>
              <a:rPr lang="en-CA" sz="3100" dirty="0" smtClean="0"/>
              <a:t>factor VIII</a:t>
            </a:r>
          </a:p>
          <a:p>
            <a:pPr lvl="1"/>
            <a:r>
              <a:rPr lang="en-CA" sz="2600" dirty="0" smtClean="0"/>
              <a:t>Blood clotting protein administered to patients with bleeding disorders</a:t>
            </a:r>
          </a:p>
          <a:p>
            <a:r>
              <a:rPr lang="en-CA" sz="3100" dirty="0" smtClean="0"/>
              <a:t>Recombinant </a:t>
            </a:r>
            <a:r>
              <a:rPr lang="en-CA" sz="3100" b="1" dirty="0" smtClean="0"/>
              <a:t>hepatitis B</a:t>
            </a:r>
            <a:r>
              <a:rPr lang="en-CA" sz="3100" dirty="0" smtClean="0"/>
              <a:t> vaccine</a:t>
            </a:r>
          </a:p>
          <a:p>
            <a:pPr lvl="1"/>
            <a:r>
              <a:rPr lang="en-CA" sz="2600" dirty="0" smtClean="0"/>
              <a:t>Control of hepatitis B virus</a:t>
            </a:r>
          </a:p>
          <a:p>
            <a:r>
              <a:rPr lang="en-CA" sz="3100" dirty="0" smtClean="0"/>
              <a:t>Diagnosis of </a:t>
            </a:r>
            <a:r>
              <a:rPr lang="en-CA" sz="3100" b="1" dirty="0" smtClean="0"/>
              <a:t>HIV</a:t>
            </a:r>
            <a:r>
              <a:rPr lang="en-CA" sz="3100" dirty="0" smtClean="0"/>
              <a:t> infection</a:t>
            </a:r>
          </a:p>
          <a:p>
            <a:pPr lvl="1"/>
            <a:r>
              <a:rPr lang="en-CA" sz="2600" dirty="0" smtClean="0"/>
              <a:t>Methods for diagnosing HIV have been developed using recombinant DNA</a:t>
            </a:r>
          </a:p>
          <a:p>
            <a:r>
              <a:rPr lang="en-CA" sz="3100" b="1" dirty="0" smtClean="0"/>
              <a:t>Herbicide </a:t>
            </a:r>
            <a:r>
              <a:rPr lang="en-CA" sz="3100" dirty="0" smtClean="0"/>
              <a:t>and </a:t>
            </a:r>
            <a:r>
              <a:rPr lang="en-CA" sz="3100" b="1" dirty="0" smtClean="0"/>
              <a:t>Insect</a:t>
            </a:r>
            <a:r>
              <a:rPr lang="en-CA" sz="3100" dirty="0" smtClean="0"/>
              <a:t> resistant crops</a:t>
            </a:r>
          </a:p>
          <a:p>
            <a:pPr lvl="1"/>
            <a:r>
              <a:rPr lang="en-CA" sz="2600" dirty="0" smtClean="0"/>
              <a:t>Used in agriculture to reproduce genes that help crops resist attack by insects and protect crops from herbicides</a:t>
            </a:r>
            <a:endParaRPr lang="en-CA" sz="2600" dirty="0"/>
          </a:p>
        </p:txBody>
      </p:sp>
    </p:spTree>
    <p:extLst>
      <p:ext uri="{BB962C8B-B14F-4D97-AF65-F5344CB8AC3E}">
        <p14:creationId xmlns="" xmlns:p14="http://schemas.microsoft.com/office/powerpoint/2010/main" val="125434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Applications of Recombinant DNA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Generate DNA </a:t>
            </a:r>
            <a:r>
              <a:rPr lang="en-CA" b="1" dirty="0" smtClean="0"/>
              <a:t>libraries</a:t>
            </a:r>
            <a:r>
              <a:rPr lang="en-CA" dirty="0" smtClean="0"/>
              <a:t> which will catalogue all the base sequences of known genes</a:t>
            </a:r>
          </a:p>
          <a:p>
            <a:r>
              <a:rPr lang="en-CA" b="1" dirty="0" smtClean="0"/>
              <a:t>Identify</a:t>
            </a:r>
            <a:r>
              <a:rPr lang="en-CA" dirty="0" smtClean="0"/>
              <a:t> specific genes</a:t>
            </a:r>
          </a:p>
          <a:p>
            <a:pPr lvl="1"/>
            <a:r>
              <a:rPr lang="en-CA" dirty="0" smtClean="0"/>
              <a:t>In 1998, the gene that mutates to cause prostate cancer was identified</a:t>
            </a:r>
          </a:p>
          <a:p>
            <a:r>
              <a:rPr lang="en-CA" dirty="0" smtClean="0"/>
              <a:t>Produce </a:t>
            </a:r>
            <a:r>
              <a:rPr lang="en-CA" b="1" dirty="0" smtClean="0"/>
              <a:t>synthetic</a:t>
            </a:r>
            <a:r>
              <a:rPr lang="en-CA" dirty="0" smtClean="0"/>
              <a:t> copies of genes</a:t>
            </a:r>
          </a:p>
          <a:p>
            <a:r>
              <a:rPr lang="en-CA" dirty="0" smtClean="0"/>
              <a:t>Insert genetic material into chromosomes that will help regulate cell function to make organisms genetically “better”</a:t>
            </a:r>
            <a:endParaRPr lang="en-CA" dirty="0"/>
          </a:p>
        </p:txBody>
      </p:sp>
      <p:sp>
        <p:nvSpPr>
          <p:cNvPr id="4" name="Rectangle 3" descr="P507-01"/>
          <p:cNvSpPr>
            <a:spLocks noGrp="1" noChangeAspect="1" noChangeArrowheads="1"/>
          </p:cNvSpPr>
          <p:nvPr isPhoto="1"/>
        </p:nvSpPr>
        <p:spPr bwMode="auto">
          <a:xfrm>
            <a:off x="2714612" y="5095584"/>
            <a:ext cx="4073644" cy="1762416"/>
          </a:xfrm>
          <a:prstGeom prst="rect">
            <a:avLst/>
          </a:prstGeom>
          <a:blipFill dpi="0" rotWithShape="1">
            <a:blip r:embed="rId2"/>
            <a:srcRect/>
            <a:stretch>
              <a:fillRect r="-32"/>
            </a:stretch>
          </a:blip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="" xmlns:p14="http://schemas.microsoft.com/office/powerpoint/2010/main" val="26426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Viral DNA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1219200"/>
            <a:ext cx="8964488" cy="3145904"/>
          </a:xfrm>
        </p:spPr>
        <p:txBody>
          <a:bodyPr>
            <a:normAutofit fontScale="92500" lnSpcReduction="20000"/>
          </a:bodyPr>
          <a:lstStyle/>
          <a:p>
            <a:r>
              <a:rPr lang="en-CA" b="1" dirty="0" smtClean="0"/>
              <a:t>Viral</a:t>
            </a:r>
            <a:r>
              <a:rPr lang="en-CA" dirty="0" smtClean="0"/>
              <a:t> DNA (DNA from a virus) can also be used as a </a:t>
            </a:r>
            <a:r>
              <a:rPr lang="en-CA" b="1" dirty="0" smtClean="0"/>
              <a:t>vector</a:t>
            </a:r>
            <a:r>
              <a:rPr lang="en-CA" dirty="0" smtClean="0"/>
              <a:t> to carry recombinant DNA into a cell</a:t>
            </a:r>
          </a:p>
          <a:p>
            <a:r>
              <a:rPr lang="en-CA" dirty="0" smtClean="0"/>
              <a:t>When a virus containing recombinant DNA infects a cell, the viral DNA enters</a:t>
            </a:r>
          </a:p>
          <a:p>
            <a:r>
              <a:rPr lang="en-CA" dirty="0" smtClean="0"/>
              <a:t>Here it can direct the </a:t>
            </a:r>
            <a:r>
              <a:rPr lang="en-CA" b="1" dirty="0" smtClean="0"/>
              <a:t>reproduction</a:t>
            </a:r>
            <a:r>
              <a:rPr lang="en-CA" dirty="0" smtClean="0"/>
              <a:t> of many more viruses</a:t>
            </a:r>
          </a:p>
          <a:p>
            <a:r>
              <a:rPr lang="en-CA" dirty="0" smtClean="0"/>
              <a:t>Each virus derived from a viral vector contains a copy of the foreign gene, therefore viral vectors allow </a:t>
            </a:r>
            <a:r>
              <a:rPr lang="en-CA" b="1" dirty="0" smtClean="0"/>
              <a:t>cloning</a:t>
            </a:r>
            <a:r>
              <a:rPr lang="en-CA" dirty="0" smtClean="0"/>
              <a:t> of a particular gene</a:t>
            </a:r>
            <a:endParaRPr lang="en-CA" dirty="0"/>
          </a:p>
        </p:txBody>
      </p:sp>
      <p:pic>
        <p:nvPicPr>
          <p:cNvPr id="4" name="Picture 4" descr="http://www.expeditions.udel.edu/extreme08/microbes/images/hel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44" y="4500102"/>
            <a:ext cx="2695805" cy="2156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75607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2859</TotalTime>
  <Words>811</Words>
  <Application>Microsoft Office PowerPoint</Application>
  <PresentationFormat>On-screen Show (4:3)</PresentationFormat>
  <Paragraphs>77</Paragraphs>
  <Slides>18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Origin</vt:lpstr>
      <vt:lpstr>Cell Biology: DNA</vt:lpstr>
      <vt:lpstr>Today’s Objectives</vt:lpstr>
      <vt:lpstr>Recombinant DNA</vt:lpstr>
      <vt:lpstr>Insertion of Foreign Genes</vt:lpstr>
      <vt:lpstr>Insertion of Foreign Genes</vt:lpstr>
      <vt:lpstr>Recombinant DNA</vt:lpstr>
      <vt:lpstr>Applications of Recombinant DNA</vt:lpstr>
      <vt:lpstr>Applications of Recombinant DNA</vt:lpstr>
      <vt:lpstr>Viral DNA</vt:lpstr>
      <vt:lpstr>Viral Vectors</vt:lpstr>
      <vt:lpstr>Summary</vt:lpstr>
      <vt:lpstr>Antibiotic Resistance</vt:lpstr>
      <vt:lpstr>Antibiotic Resistance</vt:lpstr>
      <vt:lpstr>Antibiotic Resistance</vt:lpstr>
      <vt:lpstr>Antibiotic Resistance</vt:lpstr>
      <vt:lpstr>Antibiotic Resistance</vt:lpstr>
      <vt:lpstr>Slide 17</vt:lpstr>
      <vt:lpstr>Slide 18</vt:lpstr>
    </vt:vector>
  </TitlesOfParts>
  <Company>Bill Rogers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Inquiry into Life Twelfth Edition</dc:title>
  <dc:creator>T-rev</dc:creator>
  <cp:lastModifiedBy>User</cp:lastModifiedBy>
  <cp:revision>245</cp:revision>
  <dcterms:modified xsi:type="dcterms:W3CDTF">2013-10-30T00:56:34Z</dcterms:modified>
</cp:coreProperties>
</file>